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erriweather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62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74909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4707" y="1444823"/>
            <a:ext cx="7667387" cy="2729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150"/>
              </a:lnSpc>
              <a:buNone/>
            </a:pPr>
            <a:r>
              <a:rPr lang="en-US" sz="5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Global Superstore Sales and Profit Analysis (2011-2014)</a:t>
            </a:r>
            <a:endParaRPr lang="en-US" sz="5700" dirty="0"/>
          </a:p>
        </p:txBody>
      </p:sp>
      <p:sp>
        <p:nvSpPr>
          <p:cNvPr id="4" name="Text 1"/>
          <p:cNvSpPr/>
          <p:nvPr/>
        </p:nvSpPr>
        <p:spPr>
          <a:xfrm>
            <a:off x="6224707" y="4490442"/>
            <a:ext cx="7667387" cy="16877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This presentation provides a comprehensive analysis of the Global Superstore dataset, covering sales and profit information from 2011 to 2014. We'll examine regional performance, countries performance, product sub-categories, and trends to identify patterns and offer insights for strategic decision-making in the retail sector.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6325910" y="6551295"/>
            <a:ext cx="135017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Merriweather Medium" pitchFamily="34" charset="0"/>
                <a:ea typeface="Merriweather Medium" pitchFamily="34" charset="-122"/>
                <a:cs typeface="Merriweather Medium" pitchFamily="34" charset="-120"/>
              </a:rPr>
              <a:t>A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325910" y="6464200"/>
            <a:ext cx="2360890" cy="369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050" b="1" dirty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by Timothy Aluko</a:t>
            </a:r>
            <a:endParaRPr lang="en-US" sz="20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144000" y="0"/>
            <a:ext cx="5486400" cy="8229600"/>
          </a:xfrm>
          <a:prstGeom prst="rect">
            <a:avLst/>
          </a:prstGeom>
          <a:solidFill>
            <a:srgbClr val="E5E0DF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1300282"/>
            <a:ext cx="74159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Sales and Profit Trends (2011-2014)</a:t>
            </a:r>
            <a:endParaRPr lang="en-US" sz="4850" dirty="0"/>
          </a:p>
        </p:txBody>
      </p:sp>
      <p:sp>
        <p:nvSpPr>
          <p:cNvPr id="5" name="Text 2"/>
          <p:cNvSpPr/>
          <p:nvPr/>
        </p:nvSpPr>
        <p:spPr>
          <a:xfrm>
            <a:off x="864037" y="3213616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initial year, 2011, lays the foundation for our analysis. We observe moderate sales and profit margins as the Global Superstore enters the market.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4676418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Sales and profit margins increase steadily during 2012-2013, reflecting growth strategies and improved efficiency.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64037" y="5744170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2014 marks a culmination of efforts, with record-high sales and profits. We'll explore the factors contributing to this success.</a:t>
            </a:r>
            <a:endParaRPr lang="en-US" sz="19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B273281-2ED2-4EFA-BBC6-C9DD06A9CF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0331" y="2503170"/>
            <a:ext cx="5730737" cy="42176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85029" y="1412915"/>
            <a:ext cx="9497258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Regional Performance Analysis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1185029" y="2801541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North America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1185029" y="3434120"/>
            <a:ext cx="3684746" cy="31603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Analyze US and Canada performance, considering market saturation, consumer behavior, and economic conditions. Identify top-performing regions and potential expansion opportunities.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479613" y="2801541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Europe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479613" y="3434120"/>
            <a:ext cx="3684746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Examine the diverse European market, considering cultural differences, economies, and regulations. Highlight successful strategies and pinpoint challenges.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774198" y="2801541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Asia-Pacific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774198" y="3434120"/>
            <a:ext cx="3684746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Explore rapidly growing markets in the region, focusing on China, India, and Australia. Analyze how the superstore adapts to local preferences and distribution networks.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3058" y="625912"/>
            <a:ext cx="7074813" cy="583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Product Category Performance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653058" y="1488877"/>
            <a:ext cx="7837884" cy="1388745"/>
          </a:xfrm>
          <a:prstGeom prst="roundRect">
            <a:avLst>
              <a:gd name="adj" fmla="val 5644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47249" y="1683068"/>
            <a:ext cx="2332673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Technology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847249" y="2086451"/>
            <a:ext cx="7449503" cy="596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Analyze sales and profit trends for computers, phones, and electronics. Consider product life cycles, innovation, and competition.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653058" y="3064193"/>
            <a:ext cx="7837884" cy="1388745"/>
          </a:xfrm>
          <a:prstGeom prst="roundRect">
            <a:avLst>
              <a:gd name="adj" fmla="val 5644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47249" y="3258383"/>
            <a:ext cx="2332673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Furniture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847249" y="3661767"/>
            <a:ext cx="7449503" cy="596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Examine performance of office furniture, home decor, and storage. Investigate seasonality, home improvement trends, and shipping costs.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653058" y="4639508"/>
            <a:ext cx="7837884" cy="1388745"/>
          </a:xfrm>
          <a:prstGeom prst="roundRect">
            <a:avLst>
              <a:gd name="adj" fmla="val 5644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47249" y="4833699"/>
            <a:ext cx="2332673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Office Supplies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847249" y="5237083"/>
            <a:ext cx="7449503" cy="596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Assess sales patterns of stationery, organizational tools, and office essentials. Consider changing work environments and remote work.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53058" y="6214824"/>
            <a:ext cx="7837884" cy="1388745"/>
          </a:xfrm>
          <a:prstGeom prst="roundRect">
            <a:avLst>
              <a:gd name="adj" fmla="val 5644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47249" y="6409015"/>
            <a:ext cx="2332673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Specialty Items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847249" y="6812399"/>
            <a:ext cx="7449503" cy="596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Explore niche categories with unique growth patterns or profit margins. Identify areas for expansion or products to phase out.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5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2785" y="476488"/>
            <a:ext cx="5975747" cy="541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50"/>
              </a:lnSpc>
              <a:buNone/>
            </a:pPr>
            <a:r>
              <a:rPr lang="en-US" sz="3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Customer Segment Analysis</a:t>
            </a:r>
            <a:endParaRPr lang="en-US" sz="3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2785" y="1277898"/>
            <a:ext cx="433149" cy="43314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92785" y="1884283"/>
            <a:ext cx="2165985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Corporate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6092785" y="2258854"/>
            <a:ext cx="7931229" cy="8315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Analyze purchasing patterns of business clients, considering factors such as bulk orders, negotiated discounts, and long-term contracts. Examine how economic cycles and industry-specific trends impact corporate spending.</a:t>
            </a:r>
            <a:endParaRPr lang="en-US" sz="13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2785" y="3610213"/>
            <a:ext cx="433149" cy="43314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92785" y="4216598"/>
            <a:ext cx="2165985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Consumer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6092785" y="4591169"/>
            <a:ext cx="7931229" cy="8315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Investigate individual consumer behavior, focusing on factors like seasonal shopping patterns, response to promotions, and brand loyalty. Consider demographic influences on purchasing decisions and lifetime customer value.</a:t>
            </a:r>
            <a:endParaRPr lang="en-US" sz="13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2785" y="5942528"/>
            <a:ext cx="433149" cy="43314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92785" y="6548914"/>
            <a:ext cx="2165985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Home Office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6092785" y="6923484"/>
            <a:ext cx="7931229" cy="8315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Examine the unique needs of home-based businesses and remote workers. Analyze how this segment's purchasing behavior differs from traditional corporate clients and individual consumers, especially in light of changing work trends.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7198" y="904399"/>
            <a:ext cx="5321498" cy="599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Profit Margin Analysis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157198" y="1790819"/>
            <a:ext cx="7802404" cy="5534263"/>
          </a:xfrm>
          <a:prstGeom prst="roundRect">
            <a:avLst>
              <a:gd name="adj" fmla="val 145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64818" y="1798439"/>
            <a:ext cx="7787164" cy="8584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356390" y="1920954"/>
            <a:ext cx="1559838" cy="6134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Product Category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8306991" y="1920954"/>
            <a:ext cx="1556028" cy="6134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Average Profit Margin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10253782" y="1920954"/>
            <a:ext cx="1556028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Variability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12200573" y="1920954"/>
            <a:ext cx="1559838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Factors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164818" y="2656880"/>
            <a:ext cx="7787164" cy="147185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6356390" y="2779395"/>
            <a:ext cx="1559838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Technology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8306991" y="2779395"/>
            <a:ext cx="1556028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15%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10253782" y="2779395"/>
            <a:ext cx="1556028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12200573" y="2779395"/>
            <a:ext cx="1559838" cy="12268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Rapid obsolescence, competitive pricing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164818" y="4128730"/>
            <a:ext cx="7787164" cy="116514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6356390" y="4251246"/>
            <a:ext cx="1559838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Furniture</a:t>
            </a:r>
            <a:endParaRPr lang="en-US" sz="1500" dirty="0"/>
          </a:p>
        </p:txBody>
      </p:sp>
      <p:sp>
        <p:nvSpPr>
          <p:cNvPr id="17" name="Text 14"/>
          <p:cNvSpPr/>
          <p:nvPr/>
        </p:nvSpPr>
        <p:spPr>
          <a:xfrm>
            <a:off x="8306991" y="4251246"/>
            <a:ext cx="1556028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25%</a:t>
            </a:r>
            <a:endParaRPr lang="en-US" sz="1500" dirty="0"/>
          </a:p>
        </p:txBody>
      </p:sp>
      <p:sp>
        <p:nvSpPr>
          <p:cNvPr id="18" name="Text 15"/>
          <p:cNvSpPr/>
          <p:nvPr/>
        </p:nvSpPr>
        <p:spPr>
          <a:xfrm>
            <a:off x="10253782" y="4251246"/>
            <a:ext cx="1556028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Medium</a:t>
            </a:r>
            <a:endParaRPr lang="en-US" sz="1500" dirty="0"/>
          </a:p>
        </p:txBody>
      </p:sp>
      <p:sp>
        <p:nvSpPr>
          <p:cNvPr id="19" name="Text 16"/>
          <p:cNvSpPr/>
          <p:nvPr/>
        </p:nvSpPr>
        <p:spPr>
          <a:xfrm>
            <a:off x="12200573" y="4251246"/>
            <a:ext cx="1559838" cy="9201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Shipping costs, seasonal demand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6164818" y="5293876"/>
            <a:ext cx="7787164" cy="116514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6356390" y="5416391"/>
            <a:ext cx="1559838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Office Supplies</a:t>
            </a:r>
            <a:endParaRPr lang="en-US" sz="1500" dirty="0"/>
          </a:p>
        </p:txBody>
      </p:sp>
      <p:sp>
        <p:nvSpPr>
          <p:cNvPr id="22" name="Text 19"/>
          <p:cNvSpPr/>
          <p:nvPr/>
        </p:nvSpPr>
        <p:spPr>
          <a:xfrm>
            <a:off x="8306991" y="5416391"/>
            <a:ext cx="1556028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35%</a:t>
            </a:r>
            <a:endParaRPr lang="en-US" sz="1500" dirty="0"/>
          </a:p>
        </p:txBody>
      </p:sp>
      <p:sp>
        <p:nvSpPr>
          <p:cNvPr id="23" name="Text 20"/>
          <p:cNvSpPr/>
          <p:nvPr/>
        </p:nvSpPr>
        <p:spPr>
          <a:xfrm>
            <a:off x="10253782" y="5416391"/>
            <a:ext cx="1556028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Low</a:t>
            </a:r>
            <a:endParaRPr lang="en-US" sz="1500" dirty="0"/>
          </a:p>
        </p:txBody>
      </p:sp>
      <p:sp>
        <p:nvSpPr>
          <p:cNvPr id="24" name="Text 21"/>
          <p:cNvSpPr/>
          <p:nvPr/>
        </p:nvSpPr>
        <p:spPr>
          <a:xfrm>
            <a:off x="12200573" y="5416391"/>
            <a:ext cx="1559838" cy="9201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Stable demand, low storage costs</a:t>
            </a:r>
            <a:endParaRPr lang="en-US" sz="1500" dirty="0"/>
          </a:p>
        </p:txBody>
      </p:sp>
      <p:sp>
        <p:nvSpPr>
          <p:cNvPr id="25" name="Shape 22"/>
          <p:cNvSpPr/>
          <p:nvPr/>
        </p:nvSpPr>
        <p:spPr>
          <a:xfrm>
            <a:off x="6164818" y="6459022"/>
            <a:ext cx="7787164" cy="8584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6356390" y="6581537"/>
            <a:ext cx="1559838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Specialty Items</a:t>
            </a:r>
            <a:endParaRPr lang="en-US" sz="1500" dirty="0"/>
          </a:p>
        </p:txBody>
      </p:sp>
      <p:sp>
        <p:nvSpPr>
          <p:cNvPr id="27" name="Text 24"/>
          <p:cNvSpPr/>
          <p:nvPr/>
        </p:nvSpPr>
        <p:spPr>
          <a:xfrm>
            <a:off x="8306991" y="6581537"/>
            <a:ext cx="1556028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40%</a:t>
            </a:r>
            <a:endParaRPr lang="en-US" sz="1500" dirty="0"/>
          </a:p>
        </p:txBody>
      </p:sp>
      <p:sp>
        <p:nvSpPr>
          <p:cNvPr id="28" name="Text 25"/>
          <p:cNvSpPr/>
          <p:nvPr/>
        </p:nvSpPr>
        <p:spPr>
          <a:xfrm>
            <a:off x="10253782" y="6581537"/>
            <a:ext cx="1556028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Very High</a:t>
            </a:r>
            <a:endParaRPr lang="en-US" sz="1500" dirty="0"/>
          </a:p>
        </p:txBody>
      </p:sp>
      <p:sp>
        <p:nvSpPr>
          <p:cNvPr id="29" name="Text 26"/>
          <p:cNvSpPr/>
          <p:nvPr/>
        </p:nvSpPr>
        <p:spPr>
          <a:xfrm>
            <a:off x="12200573" y="6581537"/>
            <a:ext cx="1559838" cy="6134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Niche markets, unique products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85029" y="1232416"/>
            <a:ext cx="9230558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Shipping and Logistics Impact</a:t>
            </a:r>
            <a:endParaRPr lang="en-US" sz="4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029" y="2497693"/>
            <a:ext cx="3065026" cy="98750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31846" y="3855482"/>
            <a:ext cx="2571393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Order Processing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1431846" y="4775121"/>
            <a:ext cx="2571393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Analyze efficiency, order accuracy, processing time, and inventory integration.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0055" y="2497693"/>
            <a:ext cx="3065026" cy="98750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496872" y="3855482"/>
            <a:ext cx="2571393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Warehouse Operations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496872" y="4775121"/>
            <a:ext cx="2571393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Examine inventory turnover, picking efficiency, and storage optimization.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081" y="2497693"/>
            <a:ext cx="3065026" cy="98750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561898" y="3855482"/>
            <a:ext cx="2571393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Transportation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7561898" y="4389358"/>
            <a:ext cx="2571393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Investigate shipping methods, costs, delivery times, and customer satisfaction.</a:t>
            </a:r>
            <a:endParaRPr lang="en-US" sz="19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80107" y="2497693"/>
            <a:ext cx="3065145" cy="98750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626923" y="3855482"/>
            <a:ext cx="2571512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Customer Receipt</a:t>
            </a:r>
            <a:endParaRPr lang="en-US" sz="2400" dirty="0"/>
          </a:p>
        </p:txBody>
      </p:sp>
      <p:sp>
        <p:nvSpPr>
          <p:cNvPr id="14" name="Text 8"/>
          <p:cNvSpPr/>
          <p:nvPr/>
        </p:nvSpPr>
        <p:spPr>
          <a:xfrm>
            <a:off x="10626923" y="4775121"/>
            <a:ext cx="257151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Assess on-time delivery, product condition, and customer feedback.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85029" y="1164550"/>
            <a:ext cx="11742658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Future Outlook and Recommendations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1185029" y="2707481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381244" y="2799993"/>
            <a:ext cx="162997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00" dirty="0"/>
          </a:p>
        </p:txBody>
      </p:sp>
      <p:sp>
        <p:nvSpPr>
          <p:cNvPr id="5" name="Text 3"/>
          <p:cNvSpPr/>
          <p:nvPr/>
        </p:nvSpPr>
        <p:spPr>
          <a:xfrm>
            <a:off x="1987272" y="2707481"/>
            <a:ext cx="495288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Embrace Digital Transformation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1987272" y="3241358"/>
            <a:ext cx="520446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Implement AI-driven inventory management, explore augmented reality for shopping.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7438549" y="2707481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05474" y="2799993"/>
            <a:ext cx="221456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900" dirty="0"/>
          </a:p>
        </p:txBody>
      </p:sp>
      <p:sp>
        <p:nvSpPr>
          <p:cNvPr id="9" name="Text 7"/>
          <p:cNvSpPr/>
          <p:nvPr/>
        </p:nvSpPr>
        <p:spPr>
          <a:xfrm>
            <a:off x="8240792" y="2707481"/>
            <a:ext cx="3745706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Sustainability Initiatives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8240792" y="3241358"/>
            <a:ext cx="520446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Reduce environmental impact with optimized packaging, reverse logistics, and sustainable sourcing.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1185029" y="4950976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358979" y="5043488"/>
            <a:ext cx="207407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900" dirty="0"/>
          </a:p>
        </p:txBody>
      </p:sp>
      <p:sp>
        <p:nvSpPr>
          <p:cNvPr id="13" name="Text 11"/>
          <p:cNvSpPr/>
          <p:nvPr/>
        </p:nvSpPr>
        <p:spPr>
          <a:xfrm>
            <a:off x="1987272" y="4950976"/>
            <a:ext cx="363212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Personalization at Scale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1987272" y="5484852"/>
            <a:ext cx="520446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Personalize product recommendations and marketing using customer data. Implement a robust CRM system.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7438549" y="4950976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597021" y="5043488"/>
            <a:ext cx="238482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</a:t>
            </a:r>
            <a:endParaRPr lang="en-US" sz="2900" dirty="0"/>
          </a:p>
        </p:txBody>
      </p:sp>
      <p:sp>
        <p:nvSpPr>
          <p:cNvPr id="17" name="Text 15"/>
          <p:cNvSpPr/>
          <p:nvPr/>
        </p:nvSpPr>
        <p:spPr>
          <a:xfrm>
            <a:off x="8240792" y="4950976"/>
            <a:ext cx="471154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Expand Omnichannel Presence</a:t>
            </a:r>
            <a:endParaRPr lang="en-US" sz="2400" dirty="0"/>
          </a:p>
        </p:txBody>
      </p:sp>
      <p:sp>
        <p:nvSpPr>
          <p:cNvPr id="18" name="Text 16"/>
          <p:cNvSpPr/>
          <p:nvPr/>
        </p:nvSpPr>
        <p:spPr>
          <a:xfrm>
            <a:off x="8240792" y="5484852"/>
            <a:ext cx="5204460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Integrate online and offline channels for a seamless shopping experience. Leverage physical stores as fulfillment centers and showrooms.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617</Words>
  <Application>Microsoft Office PowerPoint</Application>
  <PresentationFormat>Custom</PresentationFormat>
  <Paragraphs>82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Merriweather</vt:lpstr>
      <vt:lpstr>Calibri</vt:lpstr>
      <vt:lpstr>Arial</vt:lpstr>
      <vt:lpstr>Merriweather Bold</vt:lpstr>
      <vt:lpstr>Merriweather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Timothy Aluko</cp:lastModifiedBy>
  <cp:revision>4</cp:revision>
  <dcterms:created xsi:type="dcterms:W3CDTF">2024-10-11T12:59:09Z</dcterms:created>
  <dcterms:modified xsi:type="dcterms:W3CDTF">2024-10-11T15:09:04Z</dcterms:modified>
</cp:coreProperties>
</file>